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94" r:id="rId4"/>
    <p:sldId id="295" r:id="rId5"/>
    <p:sldId id="278" r:id="rId6"/>
    <p:sldId id="296" r:id="rId7"/>
    <p:sldId id="279" r:id="rId8"/>
    <p:sldId id="280" r:id="rId9"/>
    <p:sldId id="297" r:id="rId10"/>
    <p:sldId id="281" r:id="rId11"/>
    <p:sldId id="282" r:id="rId12"/>
    <p:sldId id="283" r:id="rId13"/>
    <p:sldId id="284" r:id="rId14"/>
    <p:sldId id="285" r:id="rId15"/>
    <p:sldId id="298" r:id="rId16"/>
    <p:sldId id="286" r:id="rId17"/>
    <p:sldId id="287" r:id="rId18"/>
    <p:sldId id="288" r:id="rId19"/>
    <p:sldId id="299" r:id="rId20"/>
    <p:sldId id="289" r:id="rId21"/>
    <p:sldId id="300" r:id="rId22"/>
    <p:sldId id="696" r:id="rId23"/>
    <p:sldId id="291" r:id="rId24"/>
    <p:sldId id="292" r:id="rId25"/>
    <p:sldId id="692" r:id="rId26"/>
    <p:sldId id="697" r:id="rId27"/>
    <p:sldId id="693" r:id="rId28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8581-1D6B-41D0-A8BA-D4FE07C0C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96FE9-DE7A-445A-AAAC-5EFC71A67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23C75-3317-4971-AF6B-0014B846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1B6E9-9475-43AD-BACE-A565188C1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4CEB7-B659-4DA3-803F-FA1E560D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7290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E9DF9-3F69-4FC0-A18E-576B8938D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AF660-CF0C-4942-BCB3-CF449BEDA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9DB0C-7937-41E0-B4D1-D2DB1CED5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1A1A6-3347-416F-B254-7D40B23C8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89022-E277-4D83-BE05-E91997948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4912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EE455-BE65-42F1-B79E-0A6CA9A4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E8B71-665F-4A71-BDFA-3C0CF9954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C36F7-0E51-45B2-BDEF-E5F191D9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97E6D-16B3-4D85-A3F9-0235FCB4B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F33C5-DF93-4B13-A79C-B56BA7927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2712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F124-DFF5-4750-924B-8757A7C2B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6A34B-5458-45BB-B623-EA6BFE0F9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2974E-8025-4CAC-8CAA-19D588E01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49D77-4835-4B8D-A454-9AF94F749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370BE-881C-4042-BF65-89992220C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55514-4779-4306-902A-5DAF754CB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412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E9477-001D-4C08-975B-A70450611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9F54E-35F5-4D17-A5B2-93A902671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8C5FA-096C-4BC9-9027-6B1BE21FC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A5E5FA-C1D0-419B-8608-2427965F3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84242-DC62-4B59-94BB-0D4BE1D80E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404AA-138A-42A2-988D-C7154885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714AD6-5E59-438B-82F6-BE2A688AF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243DF2-534A-4FDD-A63A-AF170C041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488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2CDC-2B3F-49F3-9BCC-9949AE1A7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187D9-803D-4CD2-A577-EB4BAAC82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1B8DDD-A5E1-4C47-A667-4F49D265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21A244-3594-4F6D-B604-0B81F6EC9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328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EE6437-5B52-4D44-B65C-5A8F39939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FA0000-0073-44A3-B988-E4746DB7B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A2AD8-85F0-4ED1-9FBB-D1DF82D7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060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CE0B-284B-4D41-A130-CCE071CB2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E7E89-5C5D-453D-99AB-0F641C059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CCD0E-F8DA-4BEA-BB25-6F6EB1F64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B9356-8AD5-4043-A1F1-D16B354B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5BFF1-BB95-4F3A-A8F1-7807A0CF8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F40D6-4C57-490D-A79A-7514E1A01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1735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218E6-BAF2-44BA-A95E-EFB3A382B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4AE646-4F20-458E-AD75-6511790481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2BE9D-BE62-42C6-B289-6D89F608A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9A6AF-5D50-4277-A8E5-00390B3C3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E6441-F7C0-48FE-B616-28B64C923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9C006-671B-42CD-8237-538CD42E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8144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95806-A888-4E6E-979B-722E3481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80DD58-EAD5-457A-8AD6-C2189444C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C4182-BB9C-48AD-9F7F-1E1DDAC21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9F37F-407A-40ED-83B8-CF4DAB932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83E76-F25F-4FF7-9F2A-D715D27D2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523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205FF0-C42C-4EB1-8A06-7BADB71E5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B3271-C4D3-436F-AD34-0BA9AFF83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2FD6C-6C6B-4845-A576-23C348399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1F008-2751-469B-9928-75114854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2BC8C-0EDF-4556-8236-C223EA930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960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8CA7A8-6C05-48DB-8862-90ACBB99A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C5B98-7856-4381-892E-C63DD8268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52B06-18A2-4667-9025-7DFBB61C7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6970C-2351-4BA8-9F92-4FF756674BAE}" type="datetimeFigureOut">
              <a:rPr lang="es-AR" smtClean="0"/>
              <a:t>10/4/2024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AF837-AC5A-4692-88BA-9D9B49570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EBC18-3D99-4381-8A6C-06764A10B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8EE10-CA7E-4D13-A014-50D4EA6FFB8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360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E3338A4A-5048-3469-145F-325B71BEDB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4568" y="0"/>
            <a:ext cx="6081432" cy="6858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F098015-F860-A2ED-7783-6AB356C23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8903" y="2651709"/>
            <a:ext cx="4173722" cy="149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7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 anchorCtr="0"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TUBERCULOSIS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INER-ANLIS-MSAL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8645" y="102636"/>
            <a:ext cx="9144000" cy="1059341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B99D911-DD0B-F4CD-DD4A-E2F506C2E6C9}"/>
              </a:ext>
            </a:extLst>
          </p:cNvPr>
          <p:cNvSpPr txBox="1"/>
          <p:nvPr/>
        </p:nvSpPr>
        <p:spPr>
          <a:xfrm>
            <a:off x="986053" y="1161977"/>
            <a:ext cx="9129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i="0" u="none" cap="none" dirty="0">
                <a:solidFill>
                  <a:srgbClr val="000000">
                    <a:alpha val="100000"/>
                  </a:srgbClr>
                </a:solidFill>
                <a:latin typeface="Arial Black" panose="020B0A04020102020204" pitchFamily="34" charset="0"/>
                <a:cs typeface="Calibri"/>
              </a:rPr>
              <a:t>Conceptos generales</a:t>
            </a:r>
            <a:endParaRPr lang="es-ES" sz="3200" dirty="0">
              <a:latin typeface="Arial Black" panose="020B0A04020102020204" pitchFamily="34" charset="0"/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A86B3E1B-4C61-675F-71ED-5DA75E443BFC}"/>
              </a:ext>
            </a:extLst>
          </p:cNvPr>
          <p:cNvSpPr txBox="1">
            <a:spLocks/>
          </p:cNvSpPr>
          <p:nvPr/>
        </p:nvSpPr>
        <p:spPr>
          <a:xfrm>
            <a:off x="321013" y="1825625"/>
            <a:ext cx="7052553" cy="42152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/>
              <a:t>La ocurrencia de casos de tuberculosis refleja la existencia de fuentes de infección actuales o en el pasado; y sostiene la transmisión de la enfermedad en el futuro.</a:t>
            </a:r>
          </a:p>
          <a:p>
            <a:r>
              <a:rPr lang="es-MX" sz="2000"/>
              <a:t>La transmisión la producen principalmente las personas con tuberculosis de las vías respiratorias que no están en tratamiento o lo iniciaron recientemente.</a:t>
            </a:r>
          </a:p>
          <a:p>
            <a:r>
              <a:rPr lang="es-MX" sz="2000"/>
              <a:t>Los casos de tuberculosis en la edad pediátrica son el reflejo de una transmisión más reciente; más cercana cuanto más baja la edad de ocurrencia del caso pediátrico.</a:t>
            </a:r>
          </a:p>
          <a:p>
            <a:r>
              <a:rPr lang="es-MX" sz="2000"/>
              <a:t>Los casos de tuberculosis en jóvenes y adultos, particularmente en edad reproductiva, son las fuentes más frecuentes de transmisión de la enfermedad a la niñez y adolescencia.</a:t>
            </a:r>
          </a:p>
          <a:p>
            <a:r>
              <a:rPr lang="es-MX" sz="2000"/>
              <a:t>La probabilidad de transmisión es mayor cuando los casos de tuberculosis tienen mayor cantidad, frecuencia y tiempo de contacto.</a:t>
            </a:r>
            <a:endParaRPr lang="es-MX" sz="2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144264C-4CDB-1C53-91F0-B911E370A6A0}"/>
              </a:ext>
            </a:extLst>
          </p:cNvPr>
          <p:cNvSpPr txBox="1"/>
          <p:nvPr/>
        </p:nvSpPr>
        <p:spPr>
          <a:xfrm>
            <a:off x="7628107" y="1857906"/>
            <a:ext cx="3025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Situación actual y tendencia anterior de la tuberculosis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1605BA-4B25-5A26-3CE0-4DFBAE85EC1A}"/>
              </a:ext>
            </a:extLst>
          </p:cNvPr>
          <p:cNvSpPr txBox="1"/>
          <p:nvPr/>
        </p:nvSpPr>
        <p:spPr>
          <a:xfrm>
            <a:off x="7628107" y="2726910"/>
            <a:ext cx="3025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Situación del tratamiento de los casos de tuberculosis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3918657-928D-3B36-496E-289FD41CB763}"/>
              </a:ext>
            </a:extLst>
          </p:cNvPr>
          <p:cNvSpPr txBox="1"/>
          <p:nvPr/>
        </p:nvSpPr>
        <p:spPr>
          <a:xfrm>
            <a:off x="7628107" y="3595914"/>
            <a:ext cx="3025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Situación de la tuberculosis pediátrica y adolescente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49E57A-5917-387C-61AD-05567DCC16C8}"/>
              </a:ext>
            </a:extLst>
          </p:cNvPr>
          <p:cNvSpPr txBox="1"/>
          <p:nvPr/>
        </p:nvSpPr>
        <p:spPr>
          <a:xfrm>
            <a:off x="7628107" y="4464918"/>
            <a:ext cx="3025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Distribución por edad de los casos de tuberculosis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708F1C8-FCEC-E5C3-11BB-D6709D31F542}"/>
              </a:ext>
            </a:extLst>
          </p:cNvPr>
          <p:cNvSpPr txBox="1"/>
          <p:nvPr/>
        </p:nvSpPr>
        <p:spPr>
          <a:xfrm>
            <a:off x="7628107" y="5295090"/>
            <a:ext cx="3025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Distribución espacial de los casos de tuberculosis</a:t>
            </a:r>
          </a:p>
        </p:txBody>
      </p:sp>
    </p:spTree>
    <p:extLst>
      <p:ext uri="{BB962C8B-B14F-4D97-AF65-F5344CB8AC3E}">
        <p14:creationId xmlns:p14="http://schemas.microsoft.com/office/powerpoint/2010/main" val="1850192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685" y="163707"/>
            <a:ext cx="9144000" cy="1508125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29017"/>
            <a:ext cx="9144000" cy="1655762"/>
          </a:xfrm>
        </p:spPr>
        <p:txBody>
          <a:bodyPr>
            <a:normAutofit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TENDENCIA ACTUAL E HISTÓRICA DE LA TUBERCULOSIS EN ARGENTINA</a:t>
            </a:r>
            <a:endParaRPr sz="32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388446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tuberculosis. Número y tasas por 100.000 habitantes, Argentina, 2009-2023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14914 casos totales de tuberculosis notificados en 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11.3% de aumento en los casos totales de tuberculosis en 2023 con respecto a 2022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11.02%  de aumento anual (IC 95%: 9.82%; 12.22%) entre 2020 y 2023; estadísticamente significativo: p = 0.0006.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685" y="163707"/>
            <a:ext cx="9144000" cy="1508125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29017"/>
            <a:ext cx="9144000" cy="1655762"/>
          </a:xfrm>
        </p:spPr>
        <p:txBody>
          <a:bodyPr>
            <a:normAutofit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DISTRIBUCIÓN POR EDAD Y SEXO DE LA TUBERCULOSIS EN ARGENTINA Y SU INFLUENCIA EN LA TRANSMISIÓN</a:t>
            </a:r>
            <a:endParaRPr sz="32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3497963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por grupos de edad y sexo. Número y tasas por 100.000 habitantes, Argentina, 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59.9% de varones: 8863 casos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74.5% en edad productiva: 11027 casos de 20 a 64 años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51.9% en edad reproductiva: 7679 casos de 15 a 44 años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11.7 veces más alta fue la tasa en varones de 25-29 años que la de mujeres de 85 y más años.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Variación de la tasa del total de casos de tuberculosis por grupos de edad y sexo entre 2020 y 2023, Argentina, 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La tasa se redujo en mujeres de 85 y más años: -28.0%.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Las tasas aumentaron entre 12.0% en varones de 80-84 años y 93.0% en mujeres de 60-64 años.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Las tasas de menores de 15 años aumentaron entre 92.5% en varones de 0-4 años y 57.1% en mujeres de 5-9 años.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685" y="163707"/>
            <a:ext cx="9144000" cy="1508125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29017"/>
            <a:ext cx="9144000" cy="1655762"/>
          </a:xfrm>
        </p:spPr>
        <p:txBody>
          <a:bodyPr>
            <a:normAutofit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TENDENCIA ACTUAL E HISTÓRICA DE LA TUBERCULOSIS EN PEDIÁTRICA Y ADOLESCENTE EN ARGENTINA</a:t>
            </a:r>
            <a:endParaRPr sz="32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806640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en menores de 15 años. Número y tasas por 100.000 habitantes, Argentina, 2009-2023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1164 casos de tuberculosis menores de 15 años notificados en 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12.1% de aumento en los casos totales de tuberculosis en 2023 con respecto a 2022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18.12%  de aumento anual (IC 95%: 5.20%; 31.03%) entre 2020 y 2023; estadísticamente significativo: p = 0.0264.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en menores de 5 años. Número y tasas por 100.000 habitantes, Argentina, 2009-2023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364 casos de tuberculosis menores de 5 años notificados en 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13.4% de aumento en los casos totales de tuberculosis en 2023 con respecto a 2022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18.60%  de aumento anual (IC 95%: 1.54%; 35.66%) entre 2020 y 2023; estadísticamente significativo: p = 0.0426.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de 5 a 9 años. Número y tasas por 100.000 habitantes, Argentina, 2009-2023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301 casos de tuberculosis menores de 5 a 9 años notificados en 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22.4% de aumento en los casos totales de tuberculosis en 2023 con respecto a 2022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18.17%  de aumento anual (IC 95%: -9.67%; 46.01%) entre 2020 y 2023;  no estadísticamente significativo: p = 0.1069.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de 10 a 14 años. Número y tasas por 100.000 habitantes, Argentina, 2009-2023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499 casos de tuberculosis de 10 a 14 años notificados en 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5.9% de aumento en los casos totales de tuberculosis en 2023 con respecto a 2022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17.48%  de aumento anual (IC 95%: -10.36%; 45.32%) entre 2020 y 2023; estadísticamente significativo: p = 0.0292.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de 15 a 19 años. Número y tasas por 100.000 habitantes, Argentina, 2009-2023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1284 casos de tuberculosis de 15 a 19 años notificados en 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7.5% de aumento en los casos totales de tuberculosis en 2023 con respecto a 2022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5.40%  de aumento anual (IC 95%: -7.12%; 17.93%) entre 2020 y 2023;  no estadísticamente significativo: p = 0.2046.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685" y="163707"/>
            <a:ext cx="9144000" cy="1508125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29017"/>
            <a:ext cx="9144000" cy="1655762"/>
          </a:xfrm>
        </p:spPr>
        <p:txBody>
          <a:bodyPr>
            <a:normAutofit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DISTRIBUCIÓN DE LA TUBERCULOSIS EN ARGENTINA POR JURISDICCIÓN Y DEPARTAMENTO</a:t>
            </a:r>
            <a:endParaRPr sz="32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3775326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por jurisdicción. Tasas por 100.000 habitantes, Argentina, 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850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Todas las jurisdicciones registraron casos de tuberculosis en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10.1 veces mayor fue la tasa de la provincia de Salta (879 casos) que la de la provincia de San Luis (31 casos)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Las seis provincias con mayor tasa concentran el 78.5% de los casos y tienen el 54.1% de la población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por departamentos, partidos o comunas. Tasas por 100.000 habitantes, Argentina, 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775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100 departamentos, partidos o comunas de 20 jurisdicciones no notificaron casos en 2023; concentran el 1.9% de la población: 870961 habitantes.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183.3 veces más alta fue la tasa de Ramón Lista, Formosa: 52 casos notificados, 293.3 casos por 100.000 habitantes; que la tasa de Chilecito, La Rioja: 1 caso notificado, 1.6 casos por 100.000 habitantes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por partidos o comunas. Area Metropolitana de Buenos Aires, AMBA, Tasas por 100.000 habitantes, Argentina, 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925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Todos los partidos o comunas del área metropolitana de Buenos Aires registraron casos de tuberculosis en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19.7 veces más alta fue la tasa de Comuna 01: 295 casos notificados, 116.12 casos por 100.000 habitantes; que la tasa de Comuna 13: 14 casos notificados, 5.89 casos por 100.000 habitantes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685" y="163707"/>
            <a:ext cx="9144000" cy="1508125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29017"/>
            <a:ext cx="9144000" cy="1655762"/>
          </a:xfrm>
        </p:spPr>
        <p:txBody>
          <a:bodyPr>
            <a:normAutofit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DISTRIBUCIÓN DE LA TUBERCULOSIS PEDIÁTRICA Y ADOLESCENTE EN ARGENTINA POR JURISDICCIÓN</a:t>
            </a:r>
            <a:endParaRPr sz="32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4281432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Notificación del total de casos de tuberculosis por jurisdicción. Tasas por 100.000 habitantes, Argentina, 2023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" y="1645920"/>
            <a:ext cx="2286000" cy="2743200"/>
          </a:xfrm>
        </p:spPr>
        <p:txBody>
          <a:bodyPr>
            <a:normAutofit fontScale="77500" lnSpcReduction="20000"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2 jurisdicciones no registraron casos de tuberculosis en menores de 15 años en 2023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10.1 veces mayor fue la tasa de la provincia de Salta (879 casos) que la de la provincia de San Luis (31 casos)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cap="none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cap="none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36.0 veces mayor fue la tasa de la provincia de Jujuy (72 casos) que la de las provincias de La Rioja (1 caso) y San Juan (2 casos)</a:t>
            </a:r>
          </a:p>
        </p:txBody>
      </p:sp>
      <p:pic>
        <p:nvPicPr>
          <p:cNvPr id="4" name="Título 3"/>
          <p:cNvPicPr>
            <a:picLocks noGrp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645920"/>
            <a:ext cx="9601200" cy="438912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685" y="163707"/>
            <a:ext cx="9144000" cy="1508125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29017"/>
            <a:ext cx="9144000" cy="1655762"/>
          </a:xfrm>
        </p:spPr>
        <p:txBody>
          <a:bodyPr>
            <a:normAutofit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RESULTADOS DEL TRATAMIENTO DE LA TUBERCULOSIS EN ARGENTINA</a:t>
            </a:r>
            <a:endParaRPr sz="32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3350982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542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Resultados del tratamiento 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de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los casos de 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tuberculosis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notificados en 2022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.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Porcentajes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, Argentina,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al  19/02/2024</a:t>
            </a:r>
            <a:endParaRPr sz="26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D6290CA-CBDE-130B-393A-42250F766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828" y="1218704"/>
            <a:ext cx="9440344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12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Resultados del tratamiento 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de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los casos de 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tuberculosis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menores de quince años notificados en 2022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.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Porcentajes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, Argentina,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al  19/02/2024</a:t>
            </a:r>
            <a:endParaRPr sz="26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CB84E80-0414-B63F-610F-9E8E0353E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421" y="1645920"/>
            <a:ext cx="8408398" cy="42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5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188"/>
            <a:ext cx="10515600" cy="1325563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Resultados del tratamiento 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de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los casos de 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tuberculosis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de 15 a 19 años notificados en 2022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.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Porcentajes</a:t>
            </a:r>
            <a:r>
              <a:rPr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, Argentina, </a:t>
            </a:r>
            <a:r>
              <a:rPr lang="es-AR" sz="26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al  19/02/2024</a:t>
            </a:r>
            <a:endParaRPr sz="2600" b="0" i="0" u="none" cap="none" dirty="0">
              <a:solidFill>
                <a:srgbClr val="000000">
                  <a:alpha val="100000"/>
                </a:srgbClr>
              </a:solidFill>
              <a:latin typeface="Lora"/>
              <a:cs typeface="Lora"/>
              <a:sym typeface="Lor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CA90A0-F06F-2010-F68D-E1F716492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30" y="1364751"/>
            <a:ext cx="9430233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9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685" y="163707"/>
            <a:ext cx="9144000" cy="1086595"/>
          </a:xfrm>
        </p:spPr>
        <p:txBody>
          <a:bodyPr>
            <a:noAutofit/>
          </a:bodyPr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SITUACIÓN DE LA TUBERCULOSIS PEDIATRICA EN ARGENTINA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6CC69D6-406F-CF73-ED04-89BA3A0A4C88}"/>
              </a:ext>
            </a:extLst>
          </p:cNvPr>
          <p:cNvSpPr txBox="1"/>
          <p:nvPr/>
        </p:nvSpPr>
        <p:spPr>
          <a:xfrm>
            <a:off x="383228" y="1161977"/>
            <a:ext cx="10175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i="0" u="none" cap="none" dirty="0">
                <a:solidFill>
                  <a:srgbClr val="000000">
                    <a:alpha val="100000"/>
                  </a:srgbClr>
                </a:solidFill>
                <a:latin typeface="Arial Black" panose="020B0A04020102020204" pitchFamily="34" charset="0"/>
                <a:cs typeface="Calibri"/>
              </a:rPr>
              <a:t>Acciones para el control de la tuberculosis</a:t>
            </a:r>
            <a:endParaRPr lang="es-ES" sz="3200" dirty="0">
              <a:latin typeface="Arial Black" panose="020B0A04020102020204" pitchFamily="34" charset="0"/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E4752072-C7D7-2214-DE6B-F3A2D65D36DF}"/>
              </a:ext>
            </a:extLst>
          </p:cNvPr>
          <p:cNvSpPr txBox="1">
            <a:spLocks/>
          </p:cNvSpPr>
          <p:nvPr/>
        </p:nvSpPr>
        <p:spPr>
          <a:xfrm>
            <a:off x="494082" y="1784792"/>
            <a:ext cx="9953423" cy="3331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AR" sz="2000" b="1" dirty="0"/>
              <a:t>Detectar los casos precozmente.</a:t>
            </a:r>
          </a:p>
          <a:p>
            <a:pPr algn="l"/>
            <a:r>
              <a:rPr lang="es-AR" sz="2000" b="1" dirty="0"/>
              <a:t>Administrar el tratamiento inmediatamente de identificado el caso.</a:t>
            </a:r>
          </a:p>
          <a:p>
            <a:pPr algn="l"/>
            <a:r>
              <a:rPr lang="es-AR" sz="2000" b="1" dirty="0"/>
              <a:t>Identificar y evaluar todos los contactos del caso identificado.</a:t>
            </a:r>
          </a:p>
          <a:p>
            <a:pPr algn="l"/>
            <a:r>
              <a:rPr lang="es-AR" sz="2000" b="1" dirty="0"/>
              <a:t>Iniciar el tratamiento de los contactos que se identifican con tuberculosis; y administrar el tratamiento preventivo a los contactos.</a:t>
            </a:r>
          </a:p>
          <a:p>
            <a:pPr algn="l"/>
            <a:r>
              <a:rPr lang="es-AR" sz="2000" b="1" dirty="0"/>
              <a:t>Acompañar el tratamiento de todos los casos de tuberculosis para garantizar la adherencia hasta el alta.</a:t>
            </a:r>
          </a:p>
          <a:p>
            <a:pPr algn="l"/>
            <a:r>
              <a:rPr lang="es-AR" sz="2000" b="1" dirty="0"/>
              <a:t>Realizar un seguimiento de los contactos durante el tratamiento del caso y hasta dos años posteriores.</a:t>
            </a:r>
          </a:p>
          <a:p>
            <a:pPr algn="l"/>
            <a:endParaRPr lang="es-AR" sz="20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6F1A189-901B-7B92-2D61-AADF594E44EF}"/>
              </a:ext>
            </a:extLst>
          </p:cNvPr>
          <p:cNvSpPr txBox="1"/>
          <p:nvPr/>
        </p:nvSpPr>
        <p:spPr>
          <a:xfrm>
            <a:off x="1032548" y="5120438"/>
            <a:ext cx="89154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Arial Black" panose="020B0A04020102020204" pitchFamily="34" charset="0"/>
              </a:rPr>
              <a:t>FORTALECER ESTAS ACCIONES EN LOS GRUPOS Y ÁREAS DE MAYOR VULNERABILIDAD SOCIAL</a:t>
            </a:r>
            <a:endParaRPr lang="es-A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051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 anchorCtr="0"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TUBERCULOSIS EN ARGENTINA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Lora"/>
                <a:cs typeface="Lora"/>
                <a:sym typeface="Lora"/>
              </a:rPr>
              <a:t>INER-ANLIS-MSAL</a:t>
            </a:r>
          </a:p>
        </p:txBody>
      </p:sp>
    </p:spTree>
    <p:extLst>
      <p:ext uri="{BB962C8B-B14F-4D97-AF65-F5344CB8AC3E}">
        <p14:creationId xmlns:p14="http://schemas.microsoft.com/office/powerpoint/2010/main" val="3667755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E3338A4A-5048-3469-145F-325B71BEDB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4568" y="0"/>
            <a:ext cx="6081432" cy="6858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F098015-F860-A2ED-7783-6AB356C23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8903" y="2651709"/>
            <a:ext cx="4173722" cy="149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94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1419</Words>
  <Application>Microsoft Office PowerPoint</Application>
  <PresentationFormat>Panorámica</PresentationFormat>
  <Paragraphs>110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Lora</vt:lpstr>
      <vt:lpstr>Office Theme</vt:lpstr>
      <vt:lpstr>Presentación de PowerPoint</vt:lpstr>
      <vt:lpstr>TUBERCULOSIS EN ARGENTINA</vt:lpstr>
      <vt:lpstr>SITUACIÓN DE LA TUBERCULOSIS PEDIATRICA EN ARGENTINA</vt:lpstr>
      <vt:lpstr>SITUACIÓN DE LA TUBERCULOSIS PEDIATRICA EN ARGENTINA</vt:lpstr>
      <vt:lpstr>Notificación del total de casos de tuberculosis. Número y tasas por 100.000 habitantes, Argentina, 2009-2023</vt:lpstr>
      <vt:lpstr>SITUACIÓN DE LA TUBERCULOSIS PEDIATRICA EN ARGENTINA</vt:lpstr>
      <vt:lpstr>Notificación del total de casos de tuberculosis por grupos de edad y sexo. Número y tasas por 100.000 habitantes, Argentina, 2023</vt:lpstr>
      <vt:lpstr>Variación de la tasa del total de casos de tuberculosis por grupos de edad y sexo entre 2020 y 2023, Argentina, 2023</vt:lpstr>
      <vt:lpstr>SITUACIÓN DE LA TUBERCULOSIS PEDIATRICA EN ARGENTINA</vt:lpstr>
      <vt:lpstr>Notificación del total de casos de tuberculosis en menores de 15 años. Número y tasas por 100.000 habitantes, Argentina, 2009-2023</vt:lpstr>
      <vt:lpstr>Notificación del total de casos de tuberculosis en menores de 5 años. Número y tasas por 100.000 habitantes, Argentina, 2009-2023</vt:lpstr>
      <vt:lpstr>Notificación del total de casos de tuberculosis de 5 a 9 años. Número y tasas por 100.000 habitantes, Argentina, 2009-2023</vt:lpstr>
      <vt:lpstr>Notificación del total de casos de tuberculosis de 10 a 14 años. Número y tasas por 100.000 habitantes, Argentina, 2009-2023</vt:lpstr>
      <vt:lpstr>Notificación del total de casos de tuberculosis de 15 a 19 años. Número y tasas por 100.000 habitantes, Argentina, 2009-2023</vt:lpstr>
      <vt:lpstr>SITUACIÓN DE LA TUBERCULOSIS PEDIATRICA EN ARGENTINA</vt:lpstr>
      <vt:lpstr>Notificación del total de casos de tuberculosis por jurisdicción. Tasas por 100.000 habitantes, Argentina, 2023</vt:lpstr>
      <vt:lpstr>Notificación del total de casos de tuberculosis por departamentos, partidos o comunas. Tasas por 100.000 habitantes, Argentina, 2023</vt:lpstr>
      <vt:lpstr>Notificación del total de casos de tuberculosis por partidos o comunas. Area Metropolitana de Buenos Aires, AMBA, Tasas por 100.000 habitantes, Argentina, 2023</vt:lpstr>
      <vt:lpstr>SITUACIÓN DE LA TUBERCULOSIS PEDIATRICA EN ARGENTINA</vt:lpstr>
      <vt:lpstr>Notificación del total de casos de tuberculosis por jurisdicción. Tasas por 100.000 habitantes, Argentina, 2023</vt:lpstr>
      <vt:lpstr>SITUACIÓN DE LA TUBERCULOSIS PEDIATRICA EN ARGENTINA</vt:lpstr>
      <vt:lpstr>Resultados del tratamiento de los casos de tuberculosis notificados en 2022. Porcentajes, Argentina, al  19/02/2024</vt:lpstr>
      <vt:lpstr>Resultados del tratamiento de los casos de tuberculosis menores de quince años notificados en 2022. Porcentajes, Argentina, al  19/02/2024</vt:lpstr>
      <vt:lpstr>Resultados del tratamiento de los casos de tuberculosis de 15 a 19 años notificados en 2022. Porcentajes, Argentina, al  19/02/2024</vt:lpstr>
      <vt:lpstr>SITUACIÓN DE LA TUBERCULOSIS PEDIATRICA EN ARGENTINA</vt:lpstr>
      <vt:lpstr>TUBERCULOSIS EN ARGENTINA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Carlos Bossio</dc:creator>
  <cp:lastModifiedBy>Juan Carlos Bossio</cp:lastModifiedBy>
  <cp:revision>12</cp:revision>
  <dcterms:created xsi:type="dcterms:W3CDTF">2021-01-28T20:41:50Z</dcterms:created>
  <dcterms:modified xsi:type="dcterms:W3CDTF">2024-04-10T13:01:36Z</dcterms:modified>
</cp:coreProperties>
</file>